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3" r:id="rId6"/>
    <p:sldId id="277" r:id="rId7"/>
    <p:sldId id="274" r:id="rId8"/>
    <p:sldId id="275" r:id="rId9"/>
    <p:sldId id="276" r:id="rId10"/>
    <p:sldId id="278" r:id="rId11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B3AA7E"/>
    <a:srgbClr val="00AE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16" autoAdjust="0"/>
    <p:restoredTop sz="94660"/>
  </p:normalViewPr>
  <p:slideViewPr>
    <p:cSldViewPr>
      <p:cViewPr varScale="1">
        <p:scale>
          <a:sx n="114" d="100"/>
          <a:sy n="114" d="100"/>
        </p:scale>
        <p:origin x="-1248" y="-90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en-GB" sz="3600" dirty="0">
                <a:solidFill>
                  <a:srgbClr val="00AEEF"/>
                </a:solidFill>
              </a:rPr>
              <a:t>HEADING</a:t>
            </a:r>
            <a:br>
              <a:rPr lang="en-GB" sz="3600" dirty="0">
                <a:solidFill>
                  <a:srgbClr val="00AEEF"/>
                </a:solidFill>
              </a:rPr>
            </a:br>
            <a:r>
              <a:rPr lang="en-GB" sz="3300" dirty="0"/>
              <a:t>Text</a:t>
            </a:r>
          </a:p>
          <a:p>
            <a:pPr marL="0" indent="0"/>
            <a:endParaRPr lang="en-GB" sz="2200" dirty="0"/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 smtClean="0"/>
              <a:t>Capacity Market – Implementation </a:t>
            </a:r>
            <a:br>
              <a:rPr lang="en-GB" sz="3600" dirty="0" smtClean="0"/>
            </a:br>
            <a:r>
              <a:rPr lang="en-GB" sz="3600" dirty="0" smtClean="0"/>
              <a:t>Provisional Thinking</a:t>
            </a:r>
            <a:endParaRPr lang="en-GB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Expert Group</a:t>
            </a:r>
            <a:endParaRPr lang="en-US" sz="24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14 March 2013</a:t>
            </a: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EMR Expert Group papers are not a statement of Government policy or policy intent</a:t>
            </a:r>
            <a:endParaRPr lang="en-GB" sz="1600" dirty="0" smtClean="0"/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 smtClean="0"/>
              <a:t>Capacity Market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Capacity Market Design: “Blueprint”: May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Early drafts of “Blueprint” published as a “Strawman” to the Expert Group(s) and wider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Institutional Design Mode of Implementation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activities the “Blueprint” contemplates must be assigned to Delivery Partners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Key Deliverable: Documentation (October)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Are the Guidelines for role allocation appropriate?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Is the role allocation in the accompanying table appropriate?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way should the Capacity Market rules set out between these documents?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should DECC, industry and </a:t>
            </a:r>
            <a:r>
              <a:rPr lang="en-GB" dirty="0" err="1" smtClean="0">
                <a:solidFill>
                  <a:schemeClr val="tx1"/>
                </a:solidFill>
              </a:rPr>
              <a:t>Ofgem’s</a:t>
            </a:r>
            <a:r>
              <a:rPr lang="en-GB" dirty="0" smtClean="0">
                <a:solidFill>
                  <a:schemeClr val="tx1"/>
                </a:solidFill>
              </a:rPr>
              <a:t> Roles be in preparing these documents?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for consideration today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7920880" cy="446449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Fit with pre-existing roles &amp; norms e.g.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Department must own policy and remain accountable for its success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National Grid is Independent TSO – seek to avoid and/or manage conflicts of interest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Ofgem are </a:t>
            </a:r>
            <a:r>
              <a:rPr lang="en-GB" dirty="0" err="1" smtClean="0">
                <a:solidFill>
                  <a:schemeClr val="tx1"/>
                </a:solidFill>
              </a:rPr>
              <a:t>independentspecialised</a:t>
            </a:r>
            <a:r>
              <a:rPr lang="en-GB" dirty="0" smtClean="0">
                <a:solidFill>
                  <a:schemeClr val="tx1"/>
                </a:solidFill>
              </a:rPr>
              <a:t> sector regulator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Ofgem regulates National Grid</a:t>
            </a:r>
          </a:p>
          <a:p>
            <a:pPr lvl="1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Programme Evolution – investor certainty/regulatory risk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CM will need to evolve &amp; adapt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Contractual certainty &amp; Change of Law provisions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De-politicisation </a:t>
            </a:r>
          </a:p>
          <a:p>
            <a:pPr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Legal Constraints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Primary contemplates certain activities being carried out by the SoS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3</a:t>
            </a:r>
            <a:r>
              <a:rPr lang="en-GB" baseline="30000" dirty="0" smtClean="0">
                <a:solidFill>
                  <a:schemeClr val="tx1"/>
                </a:solidFill>
              </a:rPr>
              <a:t>rd</a:t>
            </a:r>
            <a:r>
              <a:rPr lang="en-GB" dirty="0" smtClean="0">
                <a:solidFill>
                  <a:schemeClr val="tx1"/>
                </a:solidFill>
              </a:rPr>
              <a:t> Package and the nature/independence of national regulatory authorities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Governance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By what process will changes to the CM scheme be effected: who is decision maker and who has rights of consultation?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What objects will change seek to achieve?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Practical Issues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Devolution difficult/impossible to revoke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Performance standards for devolved activities (if any)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Accountability for performance</a:t>
            </a:r>
          </a:p>
          <a:p>
            <a:pPr lvl="1"/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Guidelines &amp; Approach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For 1</a:t>
            </a:r>
            <a:r>
              <a:rPr lang="en-GB" baseline="30000" dirty="0" smtClean="0">
                <a:solidFill>
                  <a:schemeClr val="tx1"/>
                </a:solidFill>
              </a:rPr>
              <a:t>st</a:t>
            </a:r>
            <a:r>
              <a:rPr lang="en-GB" dirty="0" smtClean="0">
                <a:solidFill>
                  <a:schemeClr val="tx1"/>
                </a:solidFill>
              </a:rPr>
              <a:t> pass seek maximum devolution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SoS retains role which require political decisions e.g. the reliability standard is public good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Activities which are regulatory in nature to be allocated to Ofgem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Activities which are greatest fit with existing role players skills and experience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Create symbiosis or synergies where possible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Understand interfaces</a:t>
            </a:r>
          </a:p>
          <a:p>
            <a:pPr lvl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</p:spPr>
        <p:txBody>
          <a:bodyPr/>
          <a:lstStyle/>
          <a:p>
            <a:r>
              <a:rPr lang="en-GB" dirty="0" smtClean="0"/>
              <a:t>Role Assignment- Considerations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Market Rule Book</a:t>
            </a:r>
            <a:br>
              <a:rPr lang="en-GB" dirty="0" smtClean="0"/>
            </a:br>
            <a:r>
              <a:rPr lang="en-GB" dirty="0" smtClean="0"/>
              <a:t>Provisional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96855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Macro Issues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Establishment of the demand curve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DSR transition arrangements (staging etc)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Auction format (i.e. reverse with descending clock)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De-rating algorithm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Rules for participation of capacity resources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Pre-qualification: process &amp; criteria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Auction rules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Mechanics (de-rating &amp; offer submission, #rounds etc)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Market power mitigation (price maker/taker business plans etc)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Delivery and performance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Penalties, incentives, stress events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Secondary trading?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Modalities of settlement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Data flows, payment schedule, prudential requirements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Boiler plate/general conditions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Dispute resolutions, appeals, governing law.....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237312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Blueprint + Documentation: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Set out the rules for the Capacity Market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Create Legal Relations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Public Consultation October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Impact on other industry documents (e.g. codes)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Secondary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Licence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Documents made under licence 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Relevant requirements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Capacity instruments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Auction guidelines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995936" y="2996952"/>
            <a:ext cx="648072" cy="201622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60032" y="306896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way should the Capacity Market rules be set out between these documents?</a:t>
            </a:r>
          </a:p>
          <a:p>
            <a:endParaRPr lang="en-GB" dirty="0" smtClean="0"/>
          </a:p>
          <a:p>
            <a:r>
              <a:rPr lang="en-GB" dirty="0" smtClean="0"/>
              <a:t>What should DECC, industry and </a:t>
            </a:r>
            <a:r>
              <a:rPr lang="en-GB" dirty="0" err="1" smtClean="0"/>
              <a:t>Ofgem’s</a:t>
            </a:r>
            <a:r>
              <a:rPr lang="en-GB" dirty="0" smtClean="0"/>
              <a:t> roles be in preparing these documents?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228601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Are the Guidelines for role allocation appropriate?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Is the role allocation in the accompanying table appropriate?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way should the Capacity Market rules set out between these documents?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What should DECC, industry and </a:t>
            </a:r>
            <a:r>
              <a:rPr lang="en-GB" dirty="0" err="1" smtClean="0">
                <a:solidFill>
                  <a:schemeClr val="tx1"/>
                </a:solidFill>
              </a:rPr>
              <a:t>Ofgem’s</a:t>
            </a:r>
            <a:r>
              <a:rPr lang="en-GB" dirty="0" smtClean="0">
                <a:solidFill>
                  <a:schemeClr val="tx1"/>
                </a:solidFill>
              </a:rPr>
              <a:t> Roles be in preparing these documents?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165304"/>
            <a:ext cx="835292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EMR Expert Group papers are not a statement of Government policy or policy intent</a:t>
            </a:r>
          </a:p>
          <a:p>
            <a:endParaRPr lang="en-GB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bg2"/>
          </a:solidFill>
          <a:tailEnd type="arrow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81D83E-7048-4DF7-98E0-478FE3EC3874}">
  <ds:schemaRefs>
    <ds:schemaRef ds:uri="http://schemas.microsoft.com/sharepoint/v3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615</Words>
  <Application>Microsoft Office PowerPoint</Application>
  <PresentationFormat>On-screen Show (4:3)</PresentationFormat>
  <Paragraphs>112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decc_ppt_template</vt:lpstr>
      <vt:lpstr>Capacity Market – Implementation  Provisional Thinking</vt:lpstr>
      <vt:lpstr>Capacity Market Implementation</vt:lpstr>
      <vt:lpstr>Areas for consideration today </vt:lpstr>
      <vt:lpstr>Role Assignment- Considerations </vt:lpstr>
      <vt:lpstr>Capacity Market Rule Book Provisional</vt:lpstr>
      <vt:lpstr>Documentation</vt:lpstr>
      <vt:lpstr>Questions</vt:lpstr>
    </vt:vector>
  </TitlesOfParts>
  <Company>DECC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beer</dc:creator>
  <cp:lastModifiedBy>LC</cp:lastModifiedBy>
  <cp:revision>77</cp:revision>
  <cp:lastPrinted>2013-02-18T12:39:40Z</cp:lastPrinted>
  <dcterms:created xsi:type="dcterms:W3CDTF">2012-11-08T14:40:11Z</dcterms:created>
  <dcterms:modified xsi:type="dcterms:W3CDTF">2013-03-07T14:42:04Z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